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grandir Narrow" panose="020B0604020202020204" charset="0"/>
      <p:regular r:id="rId20"/>
    </p:embeddedFont>
    <p:embeddedFont>
      <p:font typeface="Agrandir Narrow Bold" panose="020B0604020202020204" charset="0"/>
      <p:regular r:id="rId21"/>
    </p:embeddedFont>
    <p:embeddedFont>
      <p:font typeface="Agrandir Narrow Medium" panose="020B0604020202020204" charset="0"/>
      <p:regular r:id="rId22"/>
    </p:embeddedFont>
    <p:embeddedFont>
      <p:font typeface="Open Sauce" panose="020B0604020202020204" charset="0"/>
      <p:regular r:id="rId23"/>
    </p:embeddedFont>
    <p:embeddedFont>
      <p:font typeface="Open Sauce Bold" panose="020B0604020202020204" charset="0"/>
      <p:regular r:id="rId24"/>
    </p:embeddedFont>
    <p:embeddedFont>
      <p:font typeface="Open Sauce Light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6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max features - chat language - spell mistakes - tried spell checker package - did not run - huge dataset - max features removes less frequently occurring words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max features - chat language - spell mistakes - tried spell checker package - did not run - huge dataset - max features removes less frequently occurring words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.png"/><Relationship Id="rId10" Type="http://schemas.openxmlformats.org/officeDocument/2006/relationships/image" Target="../media/image23.png"/><Relationship Id="rId4" Type="http://schemas.openxmlformats.org/officeDocument/2006/relationships/image" Target="../media/image18.svg"/><Relationship Id="rId9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.png"/><Relationship Id="rId10" Type="http://schemas.openxmlformats.org/officeDocument/2006/relationships/image" Target="../media/image23.png"/><Relationship Id="rId4" Type="http://schemas.openxmlformats.org/officeDocument/2006/relationships/image" Target="../media/image18.sv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29299" y="3668059"/>
            <a:ext cx="11513057" cy="3741744"/>
          </a:xfrm>
          <a:custGeom>
            <a:avLst/>
            <a:gdLst/>
            <a:ahLst/>
            <a:cxnLst/>
            <a:rect l="l" t="t" r="r" b="b"/>
            <a:pathLst>
              <a:path w="11513057" h="3741744">
                <a:moveTo>
                  <a:pt x="0" y="0"/>
                </a:moveTo>
                <a:lnTo>
                  <a:pt x="11513057" y="0"/>
                </a:lnTo>
                <a:lnTo>
                  <a:pt x="11513057" y="3741743"/>
                </a:lnTo>
                <a:lnTo>
                  <a:pt x="0" y="3741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8986" y="187621"/>
            <a:ext cx="2668588" cy="2761021"/>
          </a:xfrm>
          <a:custGeom>
            <a:avLst/>
            <a:gdLst/>
            <a:ahLst/>
            <a:cxnLst/>
            <a:rect l="l" t="t" r="r" b="b"/>
            <a:pathLst>
              <a:path w="2668588" h="2761021">
                <a:moveTo>
                  <a:pt x="0" y="0"/>
                </a:moveTo>
                <a:lnTo>
                  <a:pt x="2668588" y="0"/>
                </a:lnTo>
                <a:lnTo>
                  <a:pt x="2668588" y="2761022"/>
                </a:lnTo>
                <a:lnTo>
                  <a:pt x="0" y="2761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115381" y="7681054"/>
            <a:ext cx="3172619" cy="2421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2671">
                <a:solidFill>
                  <a:srgbClr val="000000"/>
                </a:solidFill>
                <a:latin typeface="Agrandir Narrow Bold"/>
              </a:rPr>
              <a:t>     </a:t>
            </a:r>
            <a:r>
              <a:rPr lang="en-US" sz="2671" u="sng">
                <a:solidFill>
                  <a:srgbClr val="000000"/>
                </a:solidFill>
                <a:latin typeface="Agrandir Narrow Bold"/>
              </a:rPr>
              <a:t>Team Members:</a:t>
            </a:r>
          </a:p>
          <a:p>
            <a:pPr marL="576752" lvl="1" indent="-288376">
              <a:lnSpc>
                <a:spcPts val="3739"/>
              </a:lnSpc>
              <a:buFont typeface="Arial"/>
              <a:buChar char="•"/>
            </a:pPr>
            <a:r>
              <a:rPr lang="en-US" sz="2671">
                <a:solidFill>
                  <a:srgbClr val="000000"/>
                </a:solidFill>
                <a:latin typeface="Agrandir Narrow"/>
              </a:rPr>
              <a:t>Adarsh Prajapat </a:t>
            </a:r>
          </a:p>
          <a:p>
            <a:pPr marL="576752" lvl="1" indent="-288376">
              <a:lnSpc>
                <a:spcPts val="3739"/>
              </a:lnSpc>
              <a:buFont typeface="Arial"/>
              <a:buChar char="•"/>
            </a:pPr>
            <a:r>
              <a:rPr lang="en-US" sz="2671">
                <a:solidFill>
                  <a:srgbClr val="000000"/>
                </a:solidFill>
                <a:latin typeface="Agrandir Narrow"/>
              </a:rPr>
              <a:t>Jasmine Gohil </a:t>
            </a:r>
          </a:p>
          <a:p>
            <a:pPr marL="576752" lvl="1" indent="-288376">
              <a:lnSpc>
                <a:spcPts val="3739"/>
              </a:lnSpc>
              <a:buFont typeface="Arial"/>
              <a:buChar char="•"/>
            </a:pPr>
            <a:r>
              <a:rPr lang="en-US" sz="2671">
                <a:solidFill>
                  <a:srgbClr val="000000"/>
                </a:solidFill>
                <a:latin typeface="Agrandir Narrow"/>
              </a:rPr>
              <a:t>Gunjan Sharma </a:t>
            </a:r>
          </a:p>
          <a:p>
            <a:pPr marL="576752" lvl="1" indent="-288376">
              <a:lnSpc>
                <a:spcPts val="3739"/>
              </a:lnSpc>
              <a:buFont typeface="Arial"/>
              <a:buChar char="•"/>
            </a:pPr>
            <a:r>
              <a:rPr lang="en-US" sz="2671">
                <a:solidFill>
                  <a:srgbClr val="000000"/>
                </a:solidFill>
                <a:latin typeface="Agrandir Narrow"/>
              </a:rPr>
              <a:t>Parita Patel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83184" y="659671"/>
            <a:ext cx="13605288" cy="1740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4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428"/>
              </a:lnSpc>
              <a:spcBef>
                <a:spcPct val="0"/>
              </a:spcBef>
            </a:pPr>
            <a:r>
              <a:rPr lang="en-US" sz="4026" spc="161">
                <a:solidFill>
                  <a:srgbClr val="FFFFFF"/>
                </a:solidFill>
                <a:latin typeface="Agrandir Narrow Bold"/>
              </a:rPr>
              <a:t>OkCupid's Pathways to Matchmaking Success</a:t>
            </a:r>
          </a:p>
          <a:p>
            <a:pPr algn="ctr">
              <a:lnSpc>
                <a:spcPts val="4428"/>
              </a:lnSpc>
              <a:spcBef>
                <a:spcPct val="0"/>
              </a:spcBef>
            </a:pPr>
            <a:endParaRPr lang="en-US" sz="4026" spc="161">
              <a:solidFill>
                <a:srgbClr val="FFFFFF"/>
              </a:solidFill>
              <a:latin typeface="Agrandir Narrow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27941" y="9258300"/>
            <a:ext cx="3260059" cy="1059519"/>
          </a:xfrm>
          <a:custGeom>
            <a:avLst/>
            <a:gdLst/>
            <a:ahLst/>
            <a:cxnLst/>
            <a:rect l="l" t="t" r="r" b="b"/>
            <a:pathLst>
              <a:path w="3260059" h="1059519">
                <a:moveTo>
                  <a:pt x="0" y="0"/>
                </a:moveTo>
                <a:lnTo>
                  <a:pt x="3260059" y="0"/>
                </a:lnTo>
                <a:lnTo>
                  <a:pt x="3260059" y="1059519"/>
                </a:lnTo>
                <a:lnTo>
                  <a:pt x="0" y="1059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t="765"/>
          <a:stretch>
            <a:fillRect/>
          </a:stretch>
        </p:blipFill>
        <p:spPr>
          <a:xfrm>
            <a:off x="840446" y="2409360"/>
            <a:ext cx="16230600" cy="638177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42612" y="342611"/>
            <a:ext cx="16802776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spc="223">
                <a:solidFill>
                  <a:srgbClr val="000000"/>
                </a:solidFill>
                <a:latin typeface="Open Sauce"/>
              </a:rPr>
              <a:t>CLUSTER VISUALISATION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86922" y="3342343"/>
            <a:ext cx="2911197" cy="291119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018301" y="3984001"/>
            <a:ext cx="1660858" cy="1717052"/>
          </a:xfrm>
          <a:custGeom>
            <a:avLst/>
            <a:gdLst/>
            <a:ahLst/>
            <a:cxnLst/>
            <a:rect l="l" t="t" r="r" b="b"/>
            <a:pathLst>
              <a:path w="1660858" h="1717052">
                <a:moveTo>
                  <a:pt x="0" y="0"/>
                </a:moveTo>
                <a:lnTo>
                  <a:pt x="1660858" y="0"/>
                </a:lnTo>
                <a:lnTo>
                  <a:pt x="1660858" y="1717053"/>
                </a:lnTo>
                <a:lnTo>
                  <a:pt x="0" y="1717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H="1">
            <a:off x="1854191" y="2986426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7688402" y="3386929"/>
            <a:ext cx="2911197" cy="291119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90248" y="3386929"/>
            <a:ext cx="2911197" cy="291119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027941" y="9258300"/>
            <a:ext cx="3260059" cy="1059519"/>
          </a:xfrm>
          <a:custGeom>
            <a:avLst/>
            <a:gdLst/>
            <a:ahLst/>
            <a:cxnLst/>
            <a:rect l="l" t="t" r="r" b="b"/>
            <a:pathLst>
              <a:path w="3260059" h="1059519">
                <a:moveTo>
                  <a:pt x="0" y="0"/>
                </a:moveTo>
                <a:lnTo>
                  <a:pt x="3260059" y="0"/>
                </a:lnTo>
                <a:lnTo>
                  <a:pt x="3260059" y="1059519"/>
                </a:lnTo>
                <a:lnTo>
                  <a:pt x="0" y="10595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217593" y="3842737"/>
            <a:ext cx="1852813" cy="1852813"/>
          </a:xfrm>
          <a:custGeom>
            <a:avLst/>
            <a:gdLst/>
            <a:ahLst/>
            <a:cxnLst/>
            <a:rect l="l" t="t" r="r" b="b"/>
            <a:pathLst>
              <a:path w="1852813" h="1852813">
                <a:moveTo>
                  <a:pt x="0" y="0"/>
                </a:moveTo>
                <a:lnTo>
                  <a:pt x="1852814" y="0"/>
                </a:lnTo>
                <a:lnTo>
                  <a:pt x="1852814" y="1852813"/>
                </a:lnTo>
                <a:lnTo>
                  <a:pt x="0" y="1852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2523648" y="3787405"/>
            <a:ext cx="1863203" cy="1863203"/>
          </a:xfrm>
          <a:custGeom>
            <a:avLst/>
            <a:gdLst/>
            <a:ahLst/>
            <a:cxnLst/>
            <a:rect l="l" t="t" r="r" b="b"/>
            <a:pathLst>
              <a:path w="1863203" h="1863203">
                <a:moveTo>
                  <a:pt x="0" y="0"/>
                </a:moveTo>
                <a:lnTo>
                  <a:pt x="1863204" y="0"/>
                </a:lnTo>
                <a:lnTo>
                  <a:pt x="1863204" y="1863203"/>
                </a:lnTo>
                <a:lnTo>
                  <a:pt x="0" y="18632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2336413" y="4541698"/>
            <a:ext cx="1499299" cy="1499299"/>
          </a:xfrm>
          <a:custGeom>
            <a:avLst/>
            <a:gdLst/>
            <a:ahLst/>
            <a:cxnLst/>
            <a:rect l="l" t="t" r="r" b="b"/>
            <a:pathLst>
              <a:path w="1499299" h="1499299">
                <a:moveTo>
                  <a:pt x="0" y="0"/>
                </a:moveTo>
                <a:lnTo>
                  <a:pt x="1499299" y="0"/>
                </a:lnTo>
                <a:lnTo>
                  <a:pt x="1499299" y="1499299"/>
                </a:lnTo>
                <a:lnTo>
                  <a:pt x="0" y="1499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4842521" y="1515766"/>
            <a:ext cx="819378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Open Sauce"/>
              </a:rPr>
              <a:t>PROFILING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082572" y="6863140"/>
            <a:ext cx="3532316" cy="115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Open Sauce Light"/>
              </a:rPr>
              <a:t>DATA SUBSETTING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84235" y="7203001"/>
            <a:ext cx="3532316" cy="11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uce"/>
              </a:rPr>
              <a:t>CLUSTERING</a:t>
            </a:r>
          </a:p>
          <a:p>
            <a:pPr algn="ctr"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Open Sauce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685898" y="6863140"/>
            <a:ext cx="3532316" cy="11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uce Bold"/>
              </a:rPr>
              <a:t>TEXT 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uce Bold"/>
              </a:rPr>
              <a:t>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27941" y="9258300"/>
            <a:ext cx="3260059" cy="1059519"/>
          </a:xfrm>
          <a:custGeom>
            <a:avLst/>
            <a:gdLst/>
            <a:ahLst/>
            <a:cxnLst/>
            <a:rect l="l" t="t" r="r" b="b"/>
            <a:pathLst>
              <a:path w="3260059" h="1059519">
                <a:moveTo>
                  <a:pt x="0" y="0"/>
                </a:moveTo>
                <a:lnTo>
                  <a:pt x="3260059" y="0"/>
                </a:lnTo>
                <a:lnTo>
                  <a:pt x="3260059" y="1059519"/>
                </a:lnTo>
                <a:lnTo>
                  <a:pt x="0" y="1059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844717">
            <a:off x="5721299" y="4114800"/>
            <a:ext cx="688294" cy="2057400"/>
          </a:xfrm>
          <a:custGeom>
            <a:avLst/>
            <a:gdLst/>
            <a:ahLst/>
            <a:cxnLst/>
            <a:rect l="l" t="t" r="r" b="b"/>
            <a:pathLst>
              <a:path w="688294" h="2057400">
                <a:moveTo>
                  <a:pt x="0" y="0"/>
                </a:moveTo>
                <a:lnTo>
                  <a:pt x="688294" y="0"/>
                </a:lnTo>
                <a:lnTo>
                  <a:pt x="68829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560641" y="895350"/>
            <a:ext cx="516671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Open Sauce"/>
              </a:rPr>
              <a:t>Profile : 476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82370" y="3289700"/>
            <a:ext cx="2122810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grandir Narrow"/>
              </a:rPr>
              <a:t>Cluster :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33839" y="5181318"/>
            <a:ext cx="3714824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grandir Narrow"/>
              </a:rPr>
              <a:t>Orientation : Gay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52108" y="7248530"/>
            <a:ext cx="1831851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grandir Narrow"/>
              </a:rPr>
              <a:t>Sex :  ‘m’</a:t>
            </a:r>
          </a:p>
        </p:txBody>
      </p:sp>
      <p:sp>
        <p:nvSpPr>
          <p:cNvPr id="9" name="Freeform 9"/>
          <p:cNvSpPr/>
          <p:nvPr/>
        </p:nvSpPr>
        <p:spPr>
          <a:xfrm rot="-1844717">
            <a:off x="9975780" y="6026620"/>
            <a:ext cx="688294" cy="2057400"/>
          </a:xfrm>
          <a:custGeom>
            <a:avLst/>
            <a:gdLst/>
            <a:ahLst/>
            <a:cxnLst/>
            <a:rect l="l" t="t" r="r" b="b"/>
            <a:pathLst>
              <a:path w="688294" h="2057400">
                <a:moveTo>
                  <a:pt x="0" y="0"/>
                </a:moveTo>
                <a:lnTo>
                  <a:pt x="688293" y="0"/>
                </a:lnTo>
                <a:lnTo>
                  <a:pt x="68829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1028700"/>
            <a:ext cx="18288000" cy="8229600"/>
            <a:chOff x="0" y="0"/>
            <a:chExt cx="4816593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167467"/>
            </a:xfrm>
            <a:custGeom>
              <a:avLst/>
              <a:gdLst/>
              <a:ahLst/>
              <a:cxnLst/>
              <a:rect l="l" t="t" r="r" b="b"/>
              <a:pathLst>
                <a:path w="4816592" h="2167467">
                  <a:moveTo>
                    <a:pt x="0" y="0"/>
                  </a:moveTo>
                  <a:lnTo>
                    <a:pt x="4816592" y="0"/>
                  </a:lnTo>
                  <a:lnTo>
                    <a:pt x="48165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5666" y="1219736"/>
            <a:ext cx="16456669" cy="88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1"/>
              </a:lnSpc>
            </a:pPr>
            <a:r>
              <a:rPr lang="en-US" sz="6219" spc="199">
                <a:solidFill>
                  <a:srgbClr val="000000"/>
                </a:solidFill>
                <a:latin typeface="Open Sauce"/>
              </a:rPr>
              <a:t>TFIDF</a:t>
            </a:r>
          </a:p>
        </p:txBody>
      </p:sp>
      <p:sp>
        <p:nvSpPr>
          <p:cNvPr id="7" name="AutoShape 7"/>
          <p:cNvSpPr/>
          <p:nvPr/>
        </p:nvSpPr>
        <p:spPr>
          <a:xfrm flipH="1" flipV="1">
            <a:off x="1501414" y="2146393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027941" y="9258300"/>
            <a:ext cx="3260059" cy="1059519"/>
          </a:xfrm>
          <a:custGeom>
            <a:avLst/>
            <a:gdLst/>
            <a:ahLst/>
            <a:cxnLst/>
            <a:rect l="l" t="t" r="r" b="b"/>
            <a:pathLst>
              <a:path w="3260059" h="1059519">
                <a:moveTo>
                  <a:pt x="0" y="0"/>
                </a:moveTo>
                <a:lnTo>
                  <a:pt x="3260059" y="0"/>
                </a:lnTo>
                <a:lnTo>
                  <a:pt x="3260059" y="1059519"/>
                </a:lnTo>
                <a:lnTo>
                  <a:pt x="0" y="1059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376331" y="2207655"/>
            <a:ext cx="353533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grandir Narrow"/>
              </a:rPr>
              <a:t>max_features = 5000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959041" y="3024897"/>
            <a:ext cx="369918" cy="369918"/>
            <a:chOff x="6705600" y="1371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8959041" y="5598453"/>
            <a:ext cx="369918" cy="369918"/>
            <a:chOff x="6705600" y="1371600"/>
            <a:chExt cx="10972800" cy="10972800"/>
          </a:xfrm>
        </p:grpSpPr>
        <p:sp>
          <p:nvSpPr>
            <p:cNvPr id="13" name="Freeform 1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8959041" y="8168646"/>
            <a:ext cx="369918" cy="369918"/>
            <a:chOff x="6705600" y="1371600"/>
            <a:chExt cx="10972800" cy="10972800"/>
          </a:xfrm>
        </p:grpSpPr>
        <p:sp>
          <p:nvSpPr>
            <p:cNvPr id="15" name="Freeform 15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9163050" y="3177552"/>
            <a:ext cx="0" cy="5211720"/>
          </a:xfrm>
          <a:prstGeom prst="line">
            <a:avLst/>
          </a:prstGeom>
          <a:ln w="38100" cap="flat">
            <a:solidFill>
              <a:srgbClr val="1922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501414" y="4319811"/>
            <a:ext cx="6129969" cy="406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73"/>
              </a:lnSpc>
              <a:spcBef>
                <a:spcPct val="0"/>
              </a:spcBef>
            </a:pPr>
            <a:r>
              <a:rPr lang="en-US" sz="2429" spc="97">
                <a:solidFill>
                  <a:srgbClr val="000000"/>
                </a:solidFill>
                <a:latin typeface="Agrandir Narrow"/>
              </a:rPr>
              <a:t>christmas </a:t>
            </a:r>
            <a:r>
              <a:rPr lang="en-US" sz="2429" spc="97">
                <a:solidFill>
                  <a:srgbClr val="FF66C4"/>
                </a:solidFill>
                <a:latin typeface="Agrandir Narrow Bold"/>
              </a:rPr>
              <a:t>story</a:t>
            </a:r>
            <a:r>
              <a:rPr lang="en-US" sz="2429" spc="97">
                <a:solidFill>
                  <a:srgbClr val="000000"/>
                </a:solidFill>
                <a:latin typeface="Agrandir Narrow"/>
              </a:rPr>
              <a:t> citizen kane a clockwork orange doctor zhivago dogma </a:t>
            </a:r>
            <a:r>
              <a:rPr lang="en-US" sz="2429" spc="97">
                <a:solidFill>
                  <a:srgbClr val="FF66C4"/>
                </a:solidFill>
                <a:latin typeface="Agrandir Narrow Bold"/>
              </a:rPr>
              <a:t>donnie darko</a:t>
            </a:r>
            <a:r>
              <a:rPr lang="en-US" sz="2429" spc="97">
                <a:solidFill>
                  <a:srgbClr val="000000"/>
                </a:solidFill>
                <a:latin typeface="Agrandir Narrow"/>
              </a:rPr>
              <a:t> double indemnity dr strangelove drugstore cowboy ed wood </a:t>
            </a:r>
            <a:r>
              <a:rPr lang="en-US" sz="2429" spc="97">
                <a:solidFill>
                  <a:srgbClr val="FF66C4"/>
                </a:solidFill>
                <a:latin typeface="Agrandir Narrow Bold"/>
              </a:rPr>
              <a:t>fargo</a:t>
            </a:r>
            <a:r>
              <a:rPr lang="en-US" sz="2429" spc="97">
                <a:solidFill>
                  <a:srgbClr val="000000"/>
                </a:solidFill>
                <a:latin typeface="Agrandir Narrow"/>
              </a:rPr>
              <a:t> </a:t>
            </a:r>
            <a:r>
              <a:rPr lang="en-US" sz="2429" spc="97">
                <a:solidFill>
                  <a:srgbClr val="FF66C4"/>
                </a:solidFill>
                <a:latin typeface="Agrandir Narrow Bold"/>
              </a:rPr>
              <a:t>fight</a:t>
            </a:r>
            <a:r>
              <a:rPr lang="en-US" sz="2429" spc="97">
                <a:solidFill>
                  <a:srgbClr val="000000"/>
                </a:solidFill>
                <a:latin typeface="Agrandir Narrow"/>
              </a:rPr>
              <a:t> club a fish called wanda the godfather i and ii please heathers hero hiroshima mon amour hoop dreams kiss kiss bang bang la confidential lawrence of arabia legend of drunken master lost in translation m the maltese falcon memento monty python all of them north by northwest o brother where art thou office </a:t>
            </a:r>
            <a:r>
              <a:rPr lang="en-US" sz="2429" spc="97">
                <a:solidFill>
                  <a:srgbClr val="FF66C4"/>
                </a:solidFill>
                <a:latin typeface="Agrandir Narrow Bold"/>
              </a:rPr>
              <a:t>space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52934" y="4284144"/>
            <a:ext cx="6356502" cy="406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73"/>
              </a:lnSpc>
              <a:spcBef>
                <a:spcPct val="0"/>
              </a:spcBef>
            </a:pPr>
            <a:r>
              <a:rPr lang="en-US" sz="2429" spc="97">
                <a:solidFill>
                  <a:srgbClr val="000000"/>
                </a:solidFill>
                <a:latin typeface="Agrandir Narrow"/>
              </a:rPr>
              <a:t>illusion la confidential fear and loathing in las vegas the right stuff the amazing adventures of kavalier and clay zeitoun slaughterhouse five movies the godfather pt i and ii not pt iii blade runner its a wonderful life jaws </a:t>
            </a:r>
            <a:r>
              <a:rPr lang="en-US" sz="2429" spc="97">
                <a:solidFill>
                  <a:srgbClr val="FF66C4"/>
                </a:solidFill>
                <a:latin typeface="Agrandir Narrow Bold"/>
              </a:rPr>
              <a:t>blue</a:t>
            </a:r>
            <a:r>
              <a:rPr lang="en-US" sz="2429" spc="97">
                <a:solidFill>
                  <a:srgbClr val="000000"/>
                </a:solidFill>
                <a:latin typeface="Agrandir Narrow"/>
              </a:rPr>
              <a:t> velvet brazil the incredibles toy </a:t>
            </a:r>
            <a:r>
              <a:rPr lang="en-US" sz="2429" spc="97">
                <a:solidFill>
                  <a:srgbClr val="FF66C4"/>
                </a:solidFill>
                <a:latin typeface="Agrandir Narrow Bold"/>
              </a:rPr>
              <a:t>story</a:t>
            </a:r>
            <a:r>
              <a:rPr lang="en-US" sz="2429" spc="97">
                <a:solidFill>
                  <a:srgbClr val="000000"/>
                </a:solidFill>
                <a:latin typeface="Agrandir Narrow"/>
              </a:rPr>
              <a:t> high fidelity </a:t>
            </a:r>
            <a:r>
              <a:rPr lang="en-US" sz="2429" spc="97">
                <a:solidFill>
                  <a:srgbClr val="FF66C4"/>
                </a:solidFill>
                <a:latin typeface="Agrandir Narrow Bold"/>
              </a:rPr>
              <a:t>donnie darko</a:t>
            </a:r>
            <a:r>
              <a:rPr lang="en-US" sz="2429" spc="97">
                <a:solidFill>
                  <a:srgbClr val="000000"/>
                </a:solidFill>
                <a:latin typeface="Agrandir Narrow"/>
              </a:rPr>
              <a:t> safety not guaranteed star wars alien prometheus the avengers cabin in the woods goodfellas a clockwork orange rushmore </a:t>
            </a:r>
            <a:r>
              <a:rPr lang="en-US" sz="2429" spc="97">
                <a:solidFill>
                  <a:srgbClr val="FF66C4"/>
                </a:solidFill>
                <a:latin typeface="Agrandir Narrow Bold"/>
              </a:rPr>
              <a:t>fargo</a:t>
            </a:r>
            <a:r>
              <a:rPr lang="en-US" sz="2429" spc="97">
                <a:solidFill>
                  <a:srgbClr val="000000"/>
                </a:solidFill>
                <a:latin typeface="Agrandir Narrow"/>
              </a:rPr>
              <a:t> the big lebowski the dark knight inception </a:t>
            </a:r>
            <a:r>
              <a:rPr lang="en-US" sz="2429" spc="97">
                <a:solidFill>
                  <a:srgbClr val="FF66C4"/>
                </a:solidFill>
                <a:latin typeface="Agrandir Narrow Bold"/>
              </a:rPr>
              <a:t>fight</a:t>
            </a:r>
            <a:r>
              <a:rPr lang="en-US" sz="2429" spc="97">
                <a:solidFill>
                  <a:srgbClr val="000000"/>
                </a:solidFill>
                <a:latin typeface="Agrandir Narrow"/>
              </a:rPr>
              <a:t> club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87155" y="3023340"/>
            <a:ext cx="1993702" cy="56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grandir Narrow Bold"/>
              </a:rPr>
              <a:t>Profile : 476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52934" y="3039850"/>
            <a:ext cx="2449473" cy="56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grandir Narrow Bold"/>
              </a:rPr>
              <a:t>Profile : 39245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95816" y="8614765"/>
            <a:ext cx="253446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grandir Narrow"/>
              </a:rPr>
              <a:t>Similarity = 0.21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709142" y="901174"/>
            <a:ext cx="20476343" cy="8484652"/>
            <a:chOff x="0" y="0"/>
            <a:chExt cx="5392946" cy="22346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2946" cy="2234641"/>
            </a:xfrm>
            <a:custGeom>
              <a:avLst/>
              <a:gdLst/>
              <a:ahLst/>
              <a:cxnLst/>
              <a:rect l="l" t="t" r="r" b="b"/>
              <a:pathLst>
                <a:path w="5392946" h="2234641">
                  <a:moveTo>
                    <a:pt x="0" y="0"/>
                  </a:moveTo>
                  <a:lnTo>
                    <a:pt x="5392946" y="0"/>
                  </a:lnTo>
                  <a:lnTo>
                    <a:pt x="5392946" y="2234641"/>
                  </a:lnTo>
                  <a:lnTo>
                    <a:pt x="0" y="223464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392946" cy="2263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5666" y="1219736"/>
            <a:ext cx="16456669" cy="88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Open Sauce"/>
              </a:rPr>
              <a:t>WORD2VEC</a:t>
            </a:r>
          </a:p>
        </p:txBody>
      </p:sp>
      <p:sp>
        <p:nvSpPr>
          <p:cNvPr id="7" name="AutoShape 7"/>
          <p:cNvSpPr/>
          <p:nvPr/>
        </p:nvSpPr>
        <p:spPr>
          <a:xfrm flipH="1" flipV="1">
            <a:off x="1501414" y="2146393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027941" y="9258300"/>
            <a:ext cx="3260059" cy="1059519"/>
          </a:xfrm>
          <a:custGeom>
            <a:avLst/>
            <a:gdLst/>
            <a:ahLst/>
            <a:cxnLst/>
            <a:rect l="l" t="t" r="r" b="b"/>
            <a:pathLst>
              <a:path w="3260059" h="1059519">
                <a:moveTo>
                  <a:pt x="0" y="0"/>
                </a:moveTo>
                <a:lnTo>
                  <a:pt x="3260059" y="0"/>
                </a:lnTo>
                <a:lnTo>
                  <a:pt x="3260059" y="1059519"/>
                </a:lnTo>
                <a:lnTo>
                  <a:pt x="0" y="1059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431581" y="2205599"/>
            <a:ext cx="942483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grandir Narrow"/>
              </a:rPr>
              <a:t>(vector_size = 100, window = 5, min_count = 5, workers = 4)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959041" y="3024897"/>
            <a:ext cx="369918" cy="369918"/>
            <a:chOff x="6705600" y="1371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8959041" y="5598453"/>
            <a:ext cx="369918" cy="369918"/>
            <a:chOff x="6705600" y="1371600"/>
            <a:chExt cx="10972800" cy="10972800"/>
          </a:xfrm>
        </p:grpSpPr>
        <p:sp>
          <p:nvSpPr>
            <p:cNvPr id="13" name="Freeform 1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8959041" y="8168646"/>
            <a:ext cx="369918" cy="369918"/>
            <a:chOff x="6705600" y="1371600"/>
            <a:chExt cx="10972800" cy="10972800"/>
          </a:xfrm>
        </p:grpSpPr>
        <p:sp>
          <p:nvSpPr>
            <p:cNvPr id="15" name="Freeform 15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9163050" y="3177552"/>
            <a:ext cx="0" cy="5211720"/>
          </a:xfrm>
          <a:prstGeom prst="line">
            <a:avLst/>
          </a:prstGeom>
          <a:ln w="38100" cap="flat">
            <a:solidFill>
              <a:srgbClr val="1922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487155" y="6712839"/>
            <a:ext cx="7108236" cy="176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1"/>
              </a:lnSpc>
            </a:pPr>
            <a:r>
              <a:rPr lang="en-US" sz="2429">
                <a:solidFill>
                  <a:srgbClr val="000000"/>
                </a:solidFill>
                <a:latin typeface="Agrandir Narrow Bold"/>
              </a:rPr>
              <a:t>Summary:</a:t>
            </a:r>
          </a:p>
          <a:p>
            <a:pPr>
              <a:lnSpc>
                <a:spcPts val="3401"/>
              </a:lnSpc>
            </a:pPr>
            <a:r>
              <a:rPr lang="en-US" sz="2429">
                <a:solidFill>
                  <a:srgbClr val="000000"/>
                </a:solidFill>
                <a:latin typeface="Agrandir Narrow"/>
              </a:rPr>
              <a:t>Skilled in </a:t>
            </a:r>
            <a:r>
              <a:rPr lang="en-US" sz="2429">
                <a:solidFill>
                  <a:srgbClr val="820B5C"/>
                </a:solidFill>
                <a:latin typeface="Agrandir Narrow Bold"/>
              </a:rPr>
              <a:t>cooking</a:t>
            </a:r>
            <a:r>
              <a:rPr lang="en-US" sz="2429">
                <a:solidFill>
                  <a:srgbClr val="000000"/>
                </a:solidFill>
                <a:latin typeface="Agrandir Narrow"/>
              </a:rPr>
              <a:t>, enjoys </a:t>
            </a:r>
            <a:r>
              <a:rPr lang="en-US" sz="2429">
                <a:solidFill>
                  <a:srgbClr val="820B5C"/>
                </a:solidFill>
                <a:latin typeface="Agrandir Narrow Bold"/>
              </a:rPr>
              <a:t>pop culture</a:t>
            </a:r>
            <a:r>
              <a:rPr lang="en-US" sz="2429">
                <a:solidFill>
                  <a:srgbClr val="000000"/>
                </a:solidFill>
                <a:latin typeface="Agrandir Narrow"/>
              </a:rPr>
              <a:t> trivia, and adept at diffusing tension with </a:t>
            </a:r>
            <a:r>
              <a:rPr lang="en-US" sz="2429">
                <a:solidFill>
                  <a:srgbClr val="820B5C"/>
                </a:solidFill>
                <a:latin typeface="Agrandir Narrow Bold"/>
              </a:rPr>
              <a:t>humor</a:t>
            </a:r>
            <a:r>
              <a:rPr lang="en-US" sz="2429">
                <a:solidFill>
                  <a:srgbClr val="000000"/>
                </a:solidFill>
                <a:latin typeface="Agrandir Narrow"/>
              </a:rPr>
              <a:t>. Loves </a:t>
            </a:r>
            <a:r>
              <a:rPr lang="en-US" sz="2429">
                <a:solidFill>
                  <a:srgbClr val="820B5C"/>
                </a:solidFill>
                <a:latin typeface="Agrandir Narrow Bold"/>
              </a:rPr>
              <a:t>exploring</a:t>
            </a:r>
            <a:r>
              <a:rPr lang="en-US" sz="2429">
                <a:solidFill>
                  <a:srgbClr val="000000"/>
                </a:solidFill>
                <a:latin typeface="Agrandir Narrow"/>
              </a:rPr>
              <a:t> San Francisco and shares positive energy with others.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81384" y="6579489"/>
            <a:ext cx="7450390" cy="2195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1"/>
              </a:lnSpc>
            </a:pPr>
            <a:r>
              <a:rPr lang="en-US" sz="2429">
                <a:solidFill>
                  <a:srgbClr val="000000"/>
                </a:solidFill>
                <a:latin typeface="Agrandir Narrow Bold"/>
              </a:rPr>
              <a:t>Summary:</a:t>
            </a:r>
          </a:p>
          <a:p>
            <a:pPr>
              <a:lnSpc>
                <a:spcPts val="3401"/>
              </a:lnSpc>
            </a:pPr>
            <a:r>
              <a:rPr lang="en-US" sz="2429">
                <a:solidFill>
                  <a:srgbClr val="000000"/>
                </a:solidFill>
                <a:latin typeface="Agrandir Narrow"/>
              </a:rPr>
              <a:t>Bookworm with a love for music, especially from the '</a:t>
            </a:r>
            <a:r>
              <a:rPr lang="en-US" sz="2429">
                <a:solidFill>
                  <a:srgbClr val="820B5C"/>
                </a:solidFill>
                <a:latin typeface="Agrandir Narrow Bold"/>
              </a:rPr>
              <a:t>80s</a:t>
            </a:r>
            <a:r>
              <a:rPr lang="en-US" sz="2429">
                <a:solidFill>
                  <a:srgbClr val="000000"/>
                </a:solidFill>
                <a:latin typeface="Agrandir Narrow"/>
              </a:rPr>
              <a:t>. Enjoys a wide range of TV shows and movies. Values </a:t>
            </a:r>
            <a:r>
              <a:rPr lang="en-US" sz="2429">
                <a:solidFill>
                  <a:srgbClr val="820B5C"/>
                </a:solidFill>
                <a:latin typeface="Agrandir Narrow Bold"/>
              </a:rPr>
              <a:t>humor</a:t>
            </a:r>
            <a:r>
              <a:rPr lang="en-US" sz="2429">
                <a:solidFill>
                  <a:srgbClr val="000000"/>
                </a:solidFill>
                <a:latin typeface="Agrandir Narrow"/>
              </a:rPr>
              <a:t>, music, and staying active, with a strong desire to </a:t>
            </a:r>
            <a:r>
              <a:rPr lang="en-US" sz="2429">
                <a:solidFill>
                  <a:srgbClr val="820B5C"/>
                </a:solidFill>
                <a:latin typeface="Agrandir Narrow Bold"/>
              </a:rPr>
              <a:t>travel</a:t>
            </a:r>
            <a:r>
              <a:rPr lang="en-US" sz="2429">
                <a:solidFill>
                  <a:srgbClr val="000000"/>
                </a:solidFill>
                <a:latin typeface="Agrandir Narrow"/>
              </a:rPr>
              <a:t> and experience different </a:t>
            </a:r>
            <a:r>
              <a:rPr lang="en-US" sz="2429">
                <a:solidFill>
                  <a:srgbClr val="820B5C"/>
                </a:solidFill>
                <a:latin typeface="Agrandir Narrow Bold"/>
              </a:rPr>
              <a:t>cuisines</a:t>
            </a:r>
            <a:r>
              <a:rPr lang="en-US" sz="2429">
                <a:solidFill>
                  <a:srgbClr val="000000"/>
                </a:solidFill>
                <a:latin typeface="Agrandir Narrow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87155" y="3023340"/>
            <a:ext cx="1993702" cy="56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grandir Narrow Bold"/>
              </a:rPr>
              <a:t>Profile : 476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81384" y="3023340"/>
            <a:ext cx="2449562" cy="56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grandir Narrow Bold"/>
              </a:rPr>
              <a:t>Profile : 34952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81384" y="3774186"/>
            <a:ext cx="7252892" cy="2624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1"/>
              </a:lnSpc>
            </a:pPr>
            <a:r>
              <a:rPr lang="en-US" sz="2429">
                <a:solidFill>
                  <a:srgbClr val="000000"/>
                </a:solidFill>
                <a:latin typeface="Agrandir Narrow"/>
              </a:rPr>
              <a:t>feeding people i know my way around the kitchen trivial pursuit especially pop culture editions ive amassed a ..... i want to traveling i want to goeverywhere my next meal probably something mellower than ill do saturday night dinner out with friends live music movie cook dinner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87155" y="3774186"/>
            <a:ext cx="6976586" cy="2624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1"/>
              </a:lnSpc>
            </a:pPr>
            <a:r>
              <a:rPr lang="en-US" sz="2429">
                <a:solidFill>
                  <a:srgbClr val="000000"/>
                </a:solidFill>
                <a:latin typeface="Agrandir Narrow"/>
              </a:rPr>
              <a:t>im a swm born and raised in new orleans living in san francisco i graduated from sfsu with a degree in film production and im a ......watching a movie drinking a beer and relaxing that im not willing to admit it here you like funny sweet and nerdy guys and you think we would be a good match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35243" y="8785751"/>
            <a:ext cx="261751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grandir Narrow"/>
              </a:rPr>
              <a:t>Similarity = 0.99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633578" y="895350"/>
            <a:ext cx="7701422" cy="119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Open Sauce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09318" y="2535555"/>
            <a:ext cx="11664485" cy="672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>
              <a:lnSpc>
                <a:spcPts val="6600"/>
              </a:lnSpc>
              <a:buFont typeface="Arial"/>
              <a:buChar char="•"/>
            </a:pPr>
            <a:r>
              <a:rPr lang="en-US" sz="3300" spc="66">
                <a:solidFill>
                  <a:srgbClr val="000000"/>
                </a:solidFill>
                <a:latin typeface="Agrandir Narrow"/>
              </a:rPr>
              <a:t>Utilize algorithm for refined and accurate matching experience.</a:t>
            </a:r>
          </a:p>
          <a:p>
            <a:pPr marL="712470" lvl="1" indent="-356235">
              <a:lnSpc>
                <a:spcPts val="6600"/>
              </a:lnSpc>
              <a:buFont typeface="Arial"/>
              <a:buChar char="•"/>
            </a:pPr>
            <a:r>
              <a:rPr lang="en-US" sz="3300" spc="66">
                <a:solidFill>
                  <a:srgbClr val="000000"/>
                </a:solidFill>
                <a:latin typeface="Agrandir Narrow"/>
              </a:rPr>
              <a:t>Analyze user-generated text data.</a:t>
            </a:r>
          </a:p>
          <a:p>
            <a:pPr marL="712470" lvl="1" indent="-356235">
              <a:lnSpc>
                <a:spcPts val="6600"/>
              </a:lnSpc>
              <a:buFont typeface="Arial"/>
              <a:buChar char="•"/>
            </a:pPr>
            <a:r>
              <a:rPr lang="en-US" sz="3300" spc="66">
                <a:solidFill>
                  <a:srgbClr val="000000"/>
                </a:solidFill>
                <a:latin typeface="Agrandir Narrow"/>
              </a:rPr>
              <a:t>Apply machine learning algorithms for better understanding of preferences, personalities, and compatibility factors.</a:t>
            </a:r>
          </a:p>
          <a:p>
            <a:pPr marL="712470" lvl="1" indent="-356235">
              <a:lnSpc>
                <a:spcPts val="6600"/>
              </a:lnSpc>
              <a:buFont typeface="Arial"/>
              <a:buChar char="•"/>
            </a:pPr>
            <a:r>
              <a:rPr lang="en-US" sz="3300" spc="66">
                <a:solidFill>
                  <a:srgbClr val="000000"/>
                </a:solidFill>
                <a:latin typeface="Agrandir Narrow"/>
              </a:rPr>
              <a:t>Increase matching accuracy for higher success rates.</a:t>
            </a:r>
          </a:p>
          <a:p>
            <a:pPr marL="712470" lvl="1" indent="-356235">
              <a:lnSpc>
                <a:spcPts val="6600"/>
              </a:lnSpc>
              <a:buFont typeface="Arial"/>
              <a:buChar char="•"/>
            </a:pPr>
            <a:r>
              <a:rPr lang="en-US" sz="3300" spc="66">
                <a:solidFill>
                  <a:srgbClr val="000000"/>
                </a:solidFill>
                <a:latin typeface="Agrandir Narrow"/>
              </a:rPr>
              <a:t>Enhance platform reputation and attract larger user base.</a:t>
            </a:r>
          </a:p>
        </p:txBody>
      </p:sp>
      <p:sp>
        <p:nvSpPr>
          <p:cNvPr id="5" name="Freeform 5"/>
          <p:cNvSpPr/>
          <p:nvPr/>
        </p:nvSpPr>
        <p:spPr>
          <a:xfrm>
            <a:off x="15027941" y="9258300"/>
            <a:ext cx="3260059" cy="1059519"/>
          </a:xfrm>
          <a:custGeom>
            <a:avLst/>
            <a:gdLst/>
            <a:ahLst/>
            <a:cxnLst/>
            <a:rect l="l" t="t" r="r" b="b"/>
            <a:pathLst>
              <a:path w="3260059" h="1059519">
                <a:moveTo>
                  <a:pt x="0" y="0"/>
                </a:moveTo>
                <a:lnTo>
                  <a:pt x="3260059" y="0"/>
                </a:lnTo>
                <a:lnTo>
                  <a:pt x="3260059" y="1059519"/>
                </a:lnTo>
                <a:lnTo>
                  <a:pt x="0" y="1059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517632" y="2109607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640552" y="895350"/>
            <a:ext cx="11666248" cy="119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Open Sauce"/>
              </a:rPr>
              <a:t>BUSINESS APLICATIONS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40552" y="2398657"/>
            <a:ext cx="10984347" cy="624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>
              <a:lnSpc>
                <a:spcPts val="8250"/>
              </a:lnSpc>
              <a:buFont typeface="Arial"/>
              <a:buChar char="•"/>
            </a:pPr>
            <a:r>
              <a:rPr lang="en-US" sz="3300" spc="66">
                <a:solidFill>
                  <a:srgbClr val="000000"/>
                </a:solidFill>
                <a:latin typeface="Agrandir Narrow"/>
              </a:rPr>
              <a:t>Online Dating Platforms </a:t>
            </a:r>
          </a:p>
          <a:p>
            <a:pPr marL="712470" lvl="1" indent="-356235">
              <a:lnSpc>
                <a:spcPts val="8250"/>
              </a:lnSpc>
              <a:buFont typeface="Arial"/>
              <a:buChar char="•"/>
            </a:pPr>
            <a:r>
              <a:rPr lang="en-US" sz="3300" spc="66">
                <a:solidFill>
                  <a:srgbClr val="000000"/>
                </a:solidFill>
                <a:latin typeface="Agrandir Narrow"/>
              </a:rPr>
              <a:t>Social Networking Services</a:t>
            </a:r>
          </a:p>
          <a:p>
            <a:pPr marL="712470" lvl="1" indent="-356235">
              <a:lnSpc>
                <a:spcPts val="8250"/>
              </a:lnSpc>
              <a:buFont typeface="Arial"/>
              <a:buChar char="•"/>
            </a:pPr>
            <a:r>
              <a:rPr lang="en-US" sz="3300" spc="66">
                <a:solidFill>
                  <a:srgbClr val="000000"/>
                </a:solidFill>
                <a:latin typeface="Agrandir Narrow"/>
              </a:rPr>
              <a:t>E-commerce Platforms</a:t>
            </a:r>
          </a:p>
          <a:p>
            <a:pPr marL="712470" lvl="1" indent="-356235">
              <a:lnSpc>
                <a:spcPts val="8250"/>
              </a:lnSpc>
              <a:buFont typeface="Arial"/>
              <a:buChar char="•"/>
            </a:pPr>
            <a:r>
              <a:rPr lang="en-US" sz="3300" spc="66">
                <a:solidFill>
                  <a:srgbClr val="000000"/>
                </a:solidFill>
                <a:latin typeface="Agrandir Narrow"/>
              </a:rPr>
              <a:t>Content Streaming Services</a:t>
            </a:r>
          </a:p>
          <a:p>
            <a:pPr marL="712470" lvl="1" indent="-356235">
              <a:lnSpc>
                <a:spcPts val="8250"/>
              </a:lnSpc>
              <a:buFont typeface="Arial"/>
              <a:buChar char="•"/>
            </a:pPr>
            <a:r>
              <a:rPr lang="en-US" sz="3300" spc="66">
                <a:solidFill>
                  <a:srgbClr val="000000"/>
                </a:solidFill>
                <a:latin typeface="Agrandir Narrow"/>
              </a:rPr>
              <a:t>Human Resources Technology</a:t>
            </a:r>
          </a:p>
          <a:p>
            <a:pPr marL="712470" lvl="1" indent="-356235">
              <a:lnSpc>
                <a:spcPts val="8250"/>
              </a:lnSpc>
              <a:buFont typeface="Arial"/>
              <a:buChar char="•"/>
            </a:pPr>
            <a:r>
              <a:rPr lang="en-US" sz="3300" spc="66">
                <a:solidFill>
                  <a:srgbClr val="000000"/>
                </a:solidFill>
                <a:latin typeface="Agrandir Narrow"/>
              </a:rPr>
              <a:t>Health and Wellness Apps</a:t>
            </a:r>
          </a:p>
        </p:txBody>
      </p:sp>
      <p:sp>
        <p:nvSpPr>
          <p:cNvPr id="5" name="Freeform 5"/>
          <p:cNvSpPr/>
          <p:nvPr/>
        </p:nvSpPr>
        <p:spPr>
          <a:xfrm>
            <a:off x="15027941" y="9258300"/>
            <a:ext cx="3260059" cy="1059519"/>
          </a:xfrm>
          <a:custGeom>
            <a:avLst/>
            <a:gdLst/>
            <a:ahLst/>
            <a:cxnLst/>
            <a:rect l="l" t="t" r="r" b="b"/>
            <a:pathLst>
              <a:path w="3260059" h="1059519">
                <a:moveTo>
                  <a:pt x="0" y="0"/>
                </a:moveTo>
                <a:lnTo>
                  <a:pt x="3260059" y="0"/>
                </a:lnTo>
                <a:lnTo>
                  <a:pt x="3260059" y="1059519"/>
                </a:lnTo>
                <a:lnTo>
                  <a:pt x="0" y="1059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10740602" y="1120746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6" y="0"/>
                </a:lnTo>
                <a:lnTo>
                  <a:pt x="13037396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718915" y="2349914"/>
            <a:ext cx="10641571" cy="624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>
              <a:lnSpc>
                <a:spcPts val="82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Agrandir Narrow"/>
              </a:rPr>
              <a:t>Huge dataset - mapping for categorical columns</a:t>
            </a:r>
          </a:p>
          <a:p>
            <a:pPr marL="712470" lvl="1" indent="-356235">
              <a:lnSpc>
                <a:spcPts val="82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Agrandir Narrow"/>
              </a:rPr>
              <a:t>tSNE failed due to high computational time</a:t>
            </a:r>
          </a:p>
          <a:p>
            <a:pPr marL="712470" lvl="1" indent="-356235">
              <a:lnSpc>
                <a:spcPts val="82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Agrandir Narrow"/>
              </a:rPr>
              <a:t>High dimensional data, was difficult to analyze the cluster patterns</a:t>
            </a:r>
          </a:p>
          <a:p>
            <a:pPr marL="712470" lvl="1" indent="-356235">
              <a:lnSpc>
                <a:spcPts val="82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Agrandir Narrow"/>
              </a:rPr>
              <a:t>Informal language with lots of spelling mistakes</a:t>
            </a:r>
          </a:p>
          <a:p>
            <a:pPr marL="712470" lvl="1" indent="-356235">
              <a:lnSpc>
                <a:spcPts val="82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Agrandir Narrow"/>
              </a:rPr>
              <a:t>Could not run Spell Checker iterations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476250" y="539432"/>
            <a:ext cx="18288000" cy="104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0"/>
              </a:lnSpc>
            </a:pPr>
            <a:r>
              <a:rPr lang="en-US" sz="7300" spc="1131">
                <a:solidFill>
                  <a:srgbClr val="000000"/>
                </a:solidFill>
                <a:latin typeface="Open Sauce"/>
              </a:rPr>
              <a:t>CHALLENGES</a:t>
            </a:r>
          </a:p>
        </p:txBody>
      </p:sp>
      <p:sp>
        <p:nvSpPr>
          <p:cNvPr id="5" name="Freeform 5"/>
          <p:cNvSpPr/>
          <p:nvPr/>
        </p:nvSpPr>
        <p:spPr>
          <a:xfrm>
            <a:off x="15027941" y="9258300"/>
            <a:ext cx="3260059" cy="1059519"/>
          </a:xfrm>
          <a:custGeom>
            <a:avLst/>
            <a:gdLst/>
            <a:ahLst/>
            <a:cxnLst/>
            <a:rect l="l" t="t" r="r" b="b"/>
            <a:pathLst>
              <a:path w="3260059" h="1059519">
                <a:moveTo>
                  <a:pt x="0" y="0"/>
                </a:moveTo>
                <a:lnTo>
                  <a:pt x="3260059" y="0"/>
                </a:lnTo>
                <a:lnTo>
                  <a:pt x="3260059" y="1059519"/>
                </a:lnTo>
                <a:lnTo>
                  <a:pt x="0" y="1059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9163050" y="2634540"/>
            <a:ext cx="0" cy="5211720"/>
          </a:xfrm>
          <a:prstGeom prst="line">
            <a:avLst/>
          </a:prstGeom>
          <a:ln w="38100" cap="flat">
            <a:solidFill>
              <a:srgbClr val="1922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978091" y="2384985"/>
            <a:ext cx="369918" cy="369918"/>
            <a:chOff x="6705600" y="1371600"/>
            <a:chExt cx="10972800" cy="10972800"/>
          </a:xfrm>
        </p:grpSpPr>
        <p:sp>
          <p:nvSpPr>
            <p:cNvPr id="5" name="Freeform 5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978091" y="4958541"/>
            <a:ext cx="369918" cy="369918"/>
            <a:chOff x="6705600" y="1371600"/>
            <a:chExt cx="10972800" cy="10972800"/>
          </a:xfrm>
        </p:grpSpPr>
        <p:sp>
          <p:nvSpPr>
            <p:cNvPr id="7" name="Freeform 7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628125" y="1874121"/>
            <a:ext cx="5260448" cy="56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Agrandir Narrow Medium"/>
              </a:rPr>
              <a:t>Objective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67493" y="4097481"/>
            <a:ext cx="5260448" cy="56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Agrandir Narrow Medium"/>
              </a:rPr>
              <a:t>Objective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19484" y="2541888"/>
            <a:ext cx="7022611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grandir Narrow"/>
              </a:rPr>
              <a:t>Identify underlying clusters of users.</a:t>
            </a:r>
          </a:p>
          <a:p>
            <a:pPr>
              <a:lnSpc>
                <a:spcPts val="4410"/>
              </a:lnSpc>
            </a:pPr>
            <a:endParaRPr lang="en-US" sz="3000">
              <a:solidFill>
                <a:srgbClr val="000000"/>
              </a:solidFill>
              <a:latin typeface="Agrandir Narrow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28125" y="4678124"/>
            <a:ext cx="6986316" cy="171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grandir Narrow"/>
              </a:rPr>
              <a:t>Understand the dimensions of compatibility.</a:t>
            </a:r>
          </a:p>
          <a:p>
            <a:pPr>
              <a:lnSpc>
                <a:spcPts val="4410"/>
              </a:lnSpc>
            </a:pPr>
            <a:endParaRPr lang="en-US" sz="3000">
              <a:solidFill>
                <a:srgbClr val="000000"/>
              </a:solidFill>
              <a:latin typeface="Agrandir Narrow"/>
            </a:endParaRP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8978091" y="7528734"/>
            <a:ext cx="369918" cy="369918"/>
            <a:chOff x="6705600" y="1371600"/>
            <a:chExt cx="10972800" cy="10972800"/>
          </a:xfrm>
        </p:grpSpPr>
        <p:sp>
          <p:nvSpPr>
            <p:cNvPr id="13" name="Freeform 1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628125" y="6739090"/>
            <a:ext cx="5260448" cy="56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Agrandir Narrow Medium"/>
              </a:rPr>
              <a:t>Objective 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28125" y="7366809"/>
            <a:ext cx="7022611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grandir Narrow"/>
              </a:rPr>
              <a:t>Ultimately, enhance the matchmaking process.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22782" y="311625"/>
            <a:ext cx="7523515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 spc="223">
                <a:solidFill>
                  <a:srgbClr val="000000"/>
                </a:solidFill>
                <a:latin typeface="Open Sauce"/>
              </a:rPr>
              <a:t>INTRODUCTION</a:t>
            </a:r>
          </a:p>
        </p:txBody>
      </p:sp>
      <p:sp>
        <p:nvSpPr>
          <p:cNvPr id="17" name="AutoShape 17"/>
          <p:cNvSpPr/>
          <p:nvPr/>
        </p:nvSpPr>
        <p:spPr>
          <a:xfrm flipH="1" flipV="1">
            <a:off x="484438" y="1372075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7352" y="1578888"/>
            <a:ext cx="7022611" cy="834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grandir Narrow"/>
              </a:rPr>
              <a:t>Launched in 2004, it was one of the first major dating platforms to emphasize </a:t>
            </a:r>
            <a:r>
              <a:rPr lang="en-US" sz="3000">
                <a:solidFill>
                  <a:srgbClr val="000000"/>
                </a:solidFill>
                <a:latin typeface="Agrandir Narrow Bold"/>
              </a:rPr>
              <a:t>Inclusivity &amp; Diversity</a:t>
            </a:r>
            <a:r>
              <a:rPr lang="en-US" sz="3000">
                <a:solidFill>
                  <a:srgbClr val="000000"/>
                </a:solidFill>
                <a:latin typeface="Agrandir Narrow"/>
              </a:rPr>
              <a:t> </a:t>
            </a:r>
          </a:p>
          <a:p>
            <a:pPr>
              <a:lnSpc>
                <a:spcPts val="4410"/>
              </a:lnSpc>
            </a:pPr>
            <a:endParaRPr lang="en-US" sz="3000">
              <a:solidFill>
                <a:srgbClr val="000000"/>
              </a:solidFill>
              <a:latin typeface="Agrandir Narrow"/>
            </a:endParaRPr>
          </a:p>
          <a:p>
            <a:pPr marL="647700" lvl="1" indent="-323850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grandir Narrow"/>
              </a:rPr>
              <a:t>OkCupid uses a </a:t>
            </a:r>
            <a:r>
              <a:rPr lang="en-US" sz="3000">
                <a:solidFill>
                  <a:srgbClr val="000000"/>
                </a:solidFill>
                <a:latin typeface="Agrandir Narrow Bold"/>
              </a:rPr>
              <a:t>Question-Based Matchmaking</a:t>
            </a:r>
            <a:r>
              <a:rPr lang="en-US" sz="3000">
                <a:solidFill>
                  <a:srgbClr val="000000"/>
                </a:solidFill>
                <a:latin typeface="Agrandir Narrow"/>
              </a:rPr>
              <a:t> approach to find potential matches by asking users a wide range of questions on various topics.</a:t>
            </a:r>
          </a:p>
          <a:p>
            <a:pPr>
              <a:lnSpc>
                <a:spcPts val="4410"/>
              </a:lnSpc>
            </a:pPr>
            <a:endParaRPr lang="en-US" sz="3000">
              <a:solidFill>
                <a:srgbClr val="000000"/>
              </a:solidFill>
              <a:latin typeface="Agrandir Narrow"/>
            </a:endParaRPr>
          </a:p>
          <a:p>
            <a:pPr marL="647700" lvl="1" indent="-323850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grandir Narrow"/>
              </a:rPr>
              <a:t>It’s standout features is its match percentage algorithm, which calculates </a:t>
            </a:r>
            <a:r>
              <a:rPr lang="en-US" sz="3000">
                <a:solidFill>
                  <a:srgbClr val="000000"/>
                </a:solidFill>
                <a:latin typeface="Agrandir Narrow Bold"/>
              </a:rPr>
              <a:t>compatibility</a:t>
            </a:r>
            <a:r>
              <a:rPr lang="en-US" sz="3000">
                <a:solidFill>
                  <a:srgbClr val="000000"/>
                </a:solidFill>
                <a:latin typeface="Agrandir Narrow"/>
              </a:rPr>
              <a:t> based on users' answers to questions.</a:t>
            </a:r>
          </a:p>
          <a:p>
            <a:pPr>
              <a:lnSpc>
                <a:spcPts val="4410"/>
              </a:lnSpc>
            </a:pPr>
            <a:endParaRPr lang="en-US" sz="3000">
              <a:solidFill>
                <a:srgbClr val="000000"/>
              </a:solidFill>
              <a:latin typeface="Agrandir Narrow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027941" y="9258300"/>
            <a:ext cx="3260059" cy="1059519"/>
          </a:xfrm>
          <a:custGeom>
            <a:avLst/>
            <a:gdLst/>
            <a:ahLst/>
            <a:cxnLst/>
            <a:rect l="l" t="t" r="r" b="b"/>
            <a:pathLst>
              <a:path w="3260059" h="1059519">
                <a:moveTo>
                  <a:pt x="0" y="0"/>
                </a:moveTo>
                <a:lnTo>
                  <a:pt x="3260059" y="0"/>
                </a:lnTo>
                <a:lnTo>
                  <a:pt x="3260059" y="1059519"/>
                </a:lnTo>
                <a:lnTo>
                  <a:pt x="0" y="1059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10983650" y="-1054053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54249" y="224027"/>
            <a:ext cx="1411936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Open Sauce"/>
              </a:rPr>
              <a:t>DATASET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47638" y="1555998"/>
            <a:ext cx="13672453" cy="806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grandir Narrow Bold"/>
              </a:rPr>
              <a:t>Data Source: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grandir Narrow"/>
              </a:rPr>
              <a:t>Extracted from the paper "</a:t>
            </a:r>
            <a:r>
              <a:rPr lang="en-US" sz="3000">
                <a:solidFill>
                  <a:srgbClr val="000000"/>
                </a:solidFill>
                <a:latin typeface="Agrandir Narrow Bold"/>
              </a:rPr>
              <a:t>OkCupid Data for Introductory Statistics and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grandir Narrow Bold"/>
              </a:rPr>
              <a:t>         Data Science Courses</a:t>
            </a:r>
            <a:r>
              <a:rPr lang="en-US" sz="3000">
                <a:solidFill>
                  <a:srgbClr val="000000"/>
                </a:solidFill>
                <a:latin typeface="Agrandir Narrow"/>
              </a:rPr>
              <a:t>"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Agrandir Narrow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grandir Narrow Bold"/>
              </a:rPr>
              <a:t>Size and Scope: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grandir Narrow"/>
              </a:rPr>
              <a:t>Feature profile information from </a:t>
            </a:r>
            <a:r>
              <a:rPr lang="en-US" sz="3000">
                <a:solidFill>
                  <a:srgbClr val="000000"/>
                </a:solidFill>
                <a:latin typeface="Agrandir Narrow Bold"/>
              </a:rPr>
              <a:t>59,946 OkCupid users </a:t>
            </a:r>
            <a:r>
              <a:rPr lang="en-US" sz="3000">
                <a:solidFill>
                  <a:srgbClr val="000000"/>
                </a:solidFill>
                <a:latin typeface="Agrandir Narrow"/>
              </a:rPr>
              <a:t>in San Francisco as of</a:t>
            </a:r>
            <a:r>
              <a:rPr lang="en-US" sz="3000">
                <a:solidFill>
                  <a:srgbClr val="000000"/>
                </a:solidFill>
                <a:latin typeface="Agrandir Narrow Bold"/>
              </a:rPr>
              <a:t> June 2015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Agrandir Narrow Bold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grandir Narrow Bold"/>
              </a:rPr>
              <a:t>Data Features: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grandir Narrow"/>
              </a:rPr>
              <a:t>Contains </a:t>
            </a:r>
            <a:r>
              <a:rPr lang="en-US" sz="3000">
                <a:solidFill>
                  <a:srgbClr val="000000"/>
                </a:solidFill>
                <a:latin typeface="Agrandir Narrow Bold"/>
              </a:rPr>
              <a:t>31 attributes</a:t>
            </a:r>
            <a:r>
              <a:rPr lang="en-US" sz="3000">
                <a:solidFill>
                  <a:srgbClr val="000000"/>
                </a:solidFill>
                <a:latin typeface="Agrandir Narrow"/>
              </a:rPr>
              <a:t> per profile - demographics, lifestyle choices, and responses to 10 essay questions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Agrandir Narrow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grandir Narrow Bold"/>
              </a:rPr>
              <a:t>Data Quality: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grandir Narrow"/>
              </a:rPr>
              <a:t>Missing values +</a:t>
            </a:r>
            <a:r>
              <a:rPr lang="en-US" sz="3000">
                <a:solidFill>
                  <a:srgbClr val="000000"/>
                </a:solidFill>
                <a:latin typeface="Agrandir Narrow Bold"/>
              </a:rPr>
              <a:t> </a:t>
            </a:r>
            <a:r>
              <a:rPr lang="en-US" sz="3000">
                <a:solidFill>
                  <a:srgbClr val="000000"/>
                </a:solidFill>
                <a:latin typeface="Agrandir Narrow"/>
              </a:rPr>
              <a:t>Prefer not to say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grandir Narrow"/>
              </a:rPr>
              <a:t>Mapping of the columns</a:t>
            </a:r>
          </a:p>
        </p:txBody>
      </p:sp>
      <p:sp>
        <p:nvSpPr>
          <p:cNvPr id="5" name="AutoShape 5"/>
          <p:cNvSpPr/>
          <p:nvPr/>
        </p:nvSpPr>
        <p:spPr>
          <a:xfrm flipH="1">
            <a:off x="1400724" y="1399412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027941" y="9258300"/>
            <a:ext cx="3260059" cy="1059519"/>
          </a:xfrm>
          <a:custGeom>
            <a:avLst/>
            <a:gdLst/>
            <a:ahLst/>
            <a:cxnLst/>
            <a:rect l="l" t="t" r="r" b="b"/>
            <a:pathLst>
              <a:path w="3260059" h="1059519">
                <a:moveTo>
                  <a:pt x="0" y="0"/>
                </a:moveTo>
                <a:lnTo>
                  <a:pt x="3260059" y="0"/>
                </a:lnTo>
                <a:lnTo>
                  <a:pt x="3260059" y="1059519"/>
                </a:lnTo>
                <a:lnTo>
                  <a:pt x="0" y="1059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27941" y="9258300"/>
            <a:ext cx="3260059" cy="1059519"/>
          </a:xfrm>
          <a:custGeom>
            <a:avLst/>
            <a:gdLst/>
            <a:ahLst/>
            <a:cxnLst/>
            <a:rect l="l" t="t" r="r" b="b"/>
            <a:pathLst>
              <a:path w="3260059" h="1059519">
                <a:moveTo>
                  <a:pt x="0" y="0"/>
                </a:moveTo>
                <a:lnTo>
                  <a:pt x="3260059" y="0"/>
                </a:lnTo>
                <a:lnTo>
                  <a:pt x="3260059" y="1059519"/>
                </a:lnTo>
                <a:lnTo>
                  <a:pt x="0" y="1059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0646" y="1989464"/>
            <a:ext cx="12821210" cy="6572081"/>
          </a:xfrm>
          <a:custGeom>
            <a:avLst/>
            <a:gdLst/>
            <a:ahLst/>
            <a:cxnLst/>
            <a:rect l="l" t="t" r="r" b="b"/>
            <a:pathLst>
              <a:path w="12821210" h="6572081">
                <a:moveTo>
                  <a:pt x="0" y="0"/>
                </a:moveTo>
                <a:lnTo>
                  <a:pt x="12821209" y="0"/>
                </a:lnTo>
                <a:lnTo>
                  <a:pt x="12821209" y="6572081"/>
                </a:lnTo>
                <a:lnTo>
                  <a:pt x="0" y="6572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251641" y="263525"/>
            <a:ext cx="18791283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spc="223">
                <a:solidFill>
                  <a:srgbClr val="000000"/>
                </a:solidFill>
                <a:latin typeface="Open Sauce"/>
              </a:rPr>
              <a:t>WORD CLOUD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1417" y="1818014"/>
            <a:ext cx="4802418" cy="4345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0"/>
              </a:lnSpc>
            </a:pPr>
            <a:r>
              <a:rPr lang="en-US" sz="3457">
                <a:solidFill>
                  <a:srgbClr val="000000"/>
                </a:solidFill>
                <a:latin typeface="Agrandir Narrow"/>
              </a:rPr>
              <a:t>The frequency of word usage within our dataset is depicted by the size of the word, offering an immediate perception of the most prominent terms.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10983650" y="-1054053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846982" y="1895625"/>
            <a:ext cx="11441018" cy="8391375"/>
          </a:xfrm>
          <a:custGeom>
            <a:avLst/>
            <a:gdLst/>
            <a:ahLst/>
            <a:cxnLst/>
            <a:rect l="l" t="t" r="r" b="b"/>
            <a:pathLst>
              <a:path w="11441018" h="8391375">
                <a:moveTo>
                  <a:pt x="0" y="0"/>
                </a:moveTo>
                <a:lnTo>
                  <a:pt x="11441018" y="0"/>
                </a:lnTo>
                <a:lnTo>
                  <a:pt x="11441018" y="8391375"/>
                </a:lnTo>
                <a:lnTo>
                  <a:pt x="0" y="839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47056" y="2666122"/>
            <a:ext cx="6074839" cy="668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grandir Narrow"/>
              </a:rPr>
              <a:t>We observe a significant representation of male and female users across orientations, with notable diversity in non-binary identifications.</a:t>
            </a:r>
          </a:p>
          <a:p>
            <a:pPr>
              <a:lnSpc>
                <a:spcPts val="4410"/>
              </a:lnSpc>
            </a:pPr>
            <a:endParaRPr lang="en-US" sz="3000">
              <a:solidFill>
                <a:srgbClr val="000000"/>
              </a:solidFill>
              <a:latin typeface="Agrandir Narrow"/>
            </a:endParaRPr>
          </a:p>
          <a:p>
            <a:pPr marL="647700" lvl="1" indent="-323850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grandir Narrow"/>
              </a:rPr>
              <a:t>A substantial number of users identifying as female show a preference for bisexual orientation, whereas male users predominantly identify as straight.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-95250"/>
            <a:ext cx="18288000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89"/>
              </a:lnSpc>
              <a:spcBef>
                <a:spcPct val="0"/>
              </a:spcBef>
            </a:pPr>
            <a:r>
              <a:rPr lang="en-US" sz="5499" spc="153">
                <a:solidFill>
                  <a:srgbClr val="010101"/>
                </a:solidFill>
                <a:latin typeface="Open Sauce"/>
              </a:rPr>
              <a:t>DISTRIBUTION OF GENDERS ACROSS DIFFERENT ORIENTATIONS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69868" y="1620225"/>
            <a:ext cx="13092611" cy="8173726"/>
          </a:xfrm>
          <a:custGeom>
            <a:avLst/>
            <a:gdLst/>
            <a:ahLst/>
            <a:cxnLst/>
            <a:rect l="l" t="t" r="r" b="b"/>
            <a:pathLst>
              <a:path w="13092611" h="8173726">
                <a:moveTo>
                  <a:pt x="0" y="0"/>
                </a:moveTo>
                <a:lnTo>
                  <a:pt x="13092611" y="0"/>
                </a:lnTo>
                <a:lnTo>
                  <a:pt x="13092611" y="8173725"/>
                </a:lnTo>
                <a:lnTo>
                  <a:pt x="0" y="8173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91" b="-3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750189" y="5707087"/>
            <a:ext cx="4348470" cy="2619886"/>
          </a:xfrm>
          <a:custGeom>
            <a:avLst/>
            <a:gdLst/>
            <a:ahLst/>
            <a:cxnLst/>
            <a:rect l="l" t="t" r="r" b="b"/>
            <a:pathLst>
              <a:path w="4348470" h="2619886">
                <a:moveTo>
                  <a:pt x="0" y="0"/>
                </a:moveTo>
                <a:lnTo>
                  <a:pt x="4348470" y="0"/>
                </a:lnTo>
                <a:lnTo>
                  <a:pt x="4348470" y="2619886"/>
                </a:lnTo>
                <a:lnTo>
                  <a:pt x="0" y="26198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43473" y="385791"/>
            <a:ext cx="16802776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0"/>
              </a:lnSpc>
            </a:pPr>
            <a:r>
              <a:rPr lang="en-US" sz="6800" spc="217">
                <a:solidFill>
                  <a:srgbClr val="000000"/>
                </a:solidFill>
                <a:latin typeface="Open Sauce"/>
              </a:rPr>
              <a:t>USERS ACROSS THE GLOBE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02599" y="1810158"/>
            <a:ext cx="3843651" cy="530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Agrandir Narrow"/>
              </a:rPr>
              <a:t>The bulk of our user base is situated in North America, with the distribution across states as follows: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Agrandir Narrow"/>
            </a:endParaRPr>
          </a:p>
          <a:p>
            <a:pPr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Agrandir Narrow"/>
            </a:endParaRPr>
          </a:p>
          <a:p>
            <a:pPr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Agrandir Narrow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5027941" y="9258300"/>
            <a:ext cx="3260059" cy="1059519"/>
          </a:xfrm>
          <a:custGeom>
            <a:avLst/>
            <a:gdLst/>
            <a:ahLst/>
            <a:cxnLst/>
            <a:rect l="l" t="t" r="r" b="b"/>
            <a:pathLst>
              <a:path w="3260059" h="1059519">
                <a:moveTo>
                  <a:pt x="0" y="0"/>
                </a:moveTo>
                <a:lnTo>
                  <a:pt x="3260059" y="0"/>
                </a:lnTo>
                <a:lnTo>
                  <a:pt x="3260059" y="1059519"/>
                </a:lnTo>
                <a:lnTo>
                  <a:pt x="0" y="1059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6990" y="1550012"/>
            <a:ext cx="8725452" cy="5488591"/>
          </a:xfrm>
          <a:custGeom>
            <a:avLst/>
            <a:gdLst/>
            <a:ahLst/>
            <a:cxnLst/>
            <a:rect l="l" t="t" r="r" b="b"/>
            <a:pathLst>
              <a:path w="8725452" h="5488591">
                <a:moveTo>
                  <a:pt x="0" y="0"/>
                </a:moveTo>
                <a:lnTo>
                  <a:pt x="8725452" y="0"/>
                </a:lnTo>
                <a:lnTo>
                  <a:pt x="8725452" y="5488591"/>
                </a:lnTo>
                <a:lnTo>
                  <a:pt x="0" y="5488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202442" y="5839657"/>
            <a:ext cx="8850014" cy="4221968"/>
          </a:xfrm>
          <a:custGeom>
            <a:avLst/>
            <a:gdLst/>
            <a:ahLst/>
            <a:cxnLst/>
            <a:rect l="l" t="t" r="r" b="b"/>
            <a:pathLst>
              <a:path w="8850014" h="4221968">
                <a:moveTo>
                  <a:pt x="0" y="0"/>
                </a:moveTo>
                <a:lnTo>
                  <a:pt x="8850014" y="0"/>
                </a:lnTo>
                <a:lnTo>
                  <a:pt x="8850014" y="4221969"/>
                </a:lnTo>
                <a:lnTo>
                  <a:pt x="0" y="4221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43" r="-2343" b="-18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21878" y="378922"/>
            <a:ext cx="15361128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 spc="1084">
                <a:solidFill>
                  <a:srgbClr val="000000"/>
                </a:solidFill>
                <a:latin typeface="Open Sauce"/>
              </a:rPr>
              <a:t>RELIGION BASED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6549" y="7335082"/>
            <a:ext cx="7286335" cy="171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0"/>
              </a:lnSpc>
            </a:pPr>
            <a:r>
              <a:rPr lang="en-US" sz="3000">
                <a:solidFill>
                  <a:srgbClr val="000000"/>
                </a:solidFill>
                <a:latin typeface="Agrandir Narrow"/>
              </a:rPr>
              <a:t>Majority are not deeply invested in their religious beliefs, while a small minority exhibit strong religious commitment.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21601" y="3243142"/>
            <a:ext cx="7286335" cy="503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0"/>
              </a:lnSpc>
            </a:pPr>
            <a:r>
              <a:rPr lang="en-US" sz="3000">
                <a:solidFill>
                  <a:srgbClr val="000000"/>
                </a:solidFill>
                <a:latin typeface="Agrandir Narrow"/>
              </a:rPr>
              <a:t>The majority of users who disclosed their religion identify as agnostic, while Islam has the lowest representation among disclosed religions.</a:t>
            </a:r>
          </a:p>
          <a:p>
            <a:pPr>
              <a:lnSpc>
                <a:spcPts val="4410"/>
              </a:lnSpc>
            </a:pPr>
            <a:endParaRPr lang="en-US" sz="3000">
              <a:solidFill>
                <a:srgbClr val="000000"/>
              </a:solidFill>
              <a:latin typeface="Agrandir Narrow"/>
            </a:endParaRPr>
          </a:p>
          <a:p>
            <a:pPr>
              <a:lnSpc>
                <a:spcPts val="4410"/>
              </a:lnSpc>
            </a:pPr>
            <a:endParaRPr lang="en-US" sz="3000">
              <a:solidFill>
                <a:srgbClr val="000000"/>
              </a:solidFill>
              <a:latin typeface="Agrandir Narrow"/>
            </a:endParaRPr>
          </a:p>
          <a:p>
            <a:pPr>
              <a:lnSpc>
                <a:spcPts val="4410"/>
              </a:lnSpc>
            </a:pPr>
            <a:endParaRPr lang="en-US" sz="3000">
              <a:solidFill>
                <a:srgbClr val="000000"/>
              </a:solidFill>
              <a:latin typeface="Agrandir Narrow"/>
            </a:endParaRPr>
          </a:p>
          <a:p>
            <a:pPr>
              <a:lnSpc>
                <a:spcPts val="4410"/>
              </a:lnSpc>
            </a:pPr>
            <a:endParaRPr lang="en-US" sz="3000">
              <a:solidFill>
                <a:srgbClr val="000000"/>
              </a:solidFill>
              <a:latin typeface="Agrandir Narrow"/>
            </a:endParaRPr>
          </a:p>
          <a:p>
            <a:pPr>
              <a:lnSpc>
                <a:spcPts val="4410"/>
              </a:lnSpc>
            </a:pPr>
            <a:endParaRPr lang="en-US" sz="3000">
              <a:solidFill>
                <a:srgbClr val="000000"/>
              </a:solidFill>
              <a:latin typeface="Agrandir Narrow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321601" y="1725942"/>
            <a:ext cx="7286335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0"/>
              </a:lnSpc>
            </a:pPr>
            <a:r>
              <a:rPr lang="en-US" sz="3000">
                <a:solidFill>
                  <a:srgbClr val="000000"/>
                </a:solidFill>
                <a:latin typeface="Agrandir Narrow"/>
              </a:rPr>
              <a:t>Most people do not want to disclose their religion on their profile.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86922" y="3342343"/>
            <a:ext cx="2911197" cy="291119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018301" y="3984001"/>
            <a:ext cx="1660858" cy="1717052"/>
          </a:xfrm>
          <a:custGeom>
            <a:avLst/>
            <a:gdLst/>
            <a:ahLst/>
            <a:cxnLst/>
            <a:rect l="l" t="t" r="r" b="b"/>
            <a:pathLst>
              <a:path w="1660858" h="1717052">
                <a:moveTo>
                  <a:pt x="0" y="0"/>
                </a:moveTo>
                <a:lnTo>
                  <a:pt x="1660858" y="0"/>
                </a:lnTo>
                <a:lnTo>
                  <a:pt x="1660858" y="1717053"/>
                </a:lnTo>
                <a:lnTo>
                  <a:pt x="0" y="1717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H="1">
            <a:off x="1854191" y="2986426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7688402" y="3386929"/>
            <a:ext cx="2911197" cy="291119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90248" y="3386929"/>
            <a:ext cx="2911197" cy="291119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027941" y="9258300"/>
            <a:ext cx="3260059" cy="1059519"/>
          </a:xfrm>
          <a:custGeom>
            <a:avLst/>
            <a:gdLst/>
            <a:ahLst/>
            <a:cxnLst/>
            <a:rect l="l" t="t" r="r" b="b"/>
            <a:pathLst>
              <a:path w="3260059" h="1059519">
                <a:moveTo>
                  <a:pt x="0" y="0"/>
                </a:moveTo>
                <a:lnTo>
                  <a:pt x="3260059" y="0"/>
                </a:lnTo>
                <a:lnTo>
                  <a:pt x="3260059" y="1059519"/>
                </a:lnTo>
                <a:lnTo>
                  <a:pt x="0" y="10595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217593" y="3842737"/>
            <a:ext cx="1852813" cy="1852813"/>
          </a:xfrm>
          <a:custGeom>
            <a:avLst/>
            <a:gdLst/>
            <a:ahLst/>
            <a:cxnLst/>
            <a:rect l="l" t="t" r="r" b="b"/>
            <a:pathLst>
              <a:path w="1852813" h="1852813">
                <a:moveTo>
                  <a:pt x="0" y="0"/>
                </a:moveTo>
                <a:lnTo>
                  <a:pt x="1852814" y="0"/>
                </a:lnTo>
                <a:lnTo>
                  <a:pt x="1852814" y="1852813"/>
                </a:lnTo>
                <a:lnTo>
                  <a:pt x="0" y="1852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2523648" y="3787405"/>
            <a:ext cx="1863203" cy="1863203"/>
          </a:xfrm>
          <a:custGeom>
            <a:avLst/>
            <a:gdLst/>
            <a:ahLst/>
            <a:cxnLst/>
            <a:rect l="l" t="t" r="r" b="b"/>
            <a:pathLst>
              <a:path w="1863203" h="1863203">
                <a:moveTo>
                  <a:pt x="0" y="0"/>
                </a:moveTo>
                <a:lnTo>
                  <a:pt x="1863204" y="0"/>
                </a:lnTo>
                <a:lnTo>
                  <a:pt x="1863204" y="1863203"/>
                </a:lnTo>
                <a:lnTo>
                  <a:pt x="0" y="18632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2336413" y="4541698"/>
            <a:ext cx="1499299" cy="1499299"/>
          </a:xfrm>
          <a:custGeom>
            <a:avLst/>
            <a:gdLst/>
            <a:ahLst/>
            <a:cxnLst/>
            <a:rect l="l" t="t" r="r" b="b"/>
            <a:pathLst>
              <a:path w="1499299" h="1499299">
                <a:moveTo>
                  <a:pt x="0" y="0"/>
                </a:moveTo>
                <a:lnTo>
                  <a:pt x="1499299" y="0"/>
                </a:lnTo>
                <a:lnTo>
                  <a:pt x="1499299" y="1499299"/>
                </a:lnTo>
                <a:lnTo>
                  <a:pt x="0" y="1499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4842521" y="1515766"/>
            <a:ext cx="819378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Open Sauce"/>
              </a:rPr>
              <a:t>PROFILING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082572" y="6863140"/>
            <a:ext cx="3532316" cy="115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Open Sauce Light"/>
              </a:rPr>
              <a:t>DATA SUBSETTING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84235" y="7203001"/>
            <a:ext cx="3532316" cy="11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uce Bold"/>
              </a:rPr>
              <a:t>CLUSTERING</a:t>
            </a:r>
          </a:p>
          <a:p>
            <a:pPr algn="ctr"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Open Sauce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685898" y="6863140"/>
            <a:ext cx="3532316" cy="11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uce Light"/>
              </a:rPr>
              <a:t>TEXT 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uce Light"/>
              </a:rPr>
              <a:t>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66398" y="1333975"/>
            <a:ext cx="15433919" cy="7619050"/>
            <a:chOff x="0" y="0"/>
            <a:chExt cx="4064900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027941" y="9258300"/>
            <a:ext cx="3260059" cy="1059519"/>
          </a:xfrm>
          <a:custGeom>
            <a:avLst/>
            <a:gdLst/>
            <a:ahLst/>
            <a:cxnLst/>
            <a:rect l="l" t="t" r="r" b="b"/>
            <a:pathLst>
              <a:path w="3260059" h="1059519">
                <a:moveTo>
                  <a:pt x="0" y="0"/>
                </a:moveTo>
                <a:lnTo>
                  <a:pt x="3260059" y="0"/>
                </a:lnTo>
                <a:lnTo>
                  <a:pt x="3260059" y="1059519"/>
                </a:lnTo>
                <a:lnTo>
                  <a:pt x="0" y="1059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467591" y="3037349"/>
            <a:ext cx="13377428" cy="4674595"/>
          </a:xfrm>
          <a:custGeom>
            <a:avLst/>
            <a:gdLst/>
            <a:ahLst/>
            <a:cxnLst/>
            <a:rect l="l" t="t" r="r" b="b"/>
            <a:pathLst>
              <a:path w="13377428" h="4674595">
                <a:moveTo>
                  <a:pt x="0" y="0"/>
                </a:moveTo>
                <a:lnTo>
                  <a:pt x="13377428" y="0"/>
                </a:lnTo>
                <a:lnTo>
                  <a:pt x="13377428" y="4674595"/>
                </a:lnTo>
                <a:lnTo>
                  <a:pt x="0" y="46745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3" b="-10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585041" y="1548118"/>
            <a:ext cx="114429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Open Sauce"/>
              </a:rPr>
              <a:t>CLUSTERING - KMEANS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85041" y="8185084"/>
            <a:ext cx="1144290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Open Sauce"/>
              </a:rPr>
              <a:t>Optimal K = 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917</Words>
  <Application>Microsoft Office PowerPoint</Application>
  <PresentationFormat>Custom</PresentationFormat>
  <Paragraphs>109</Paragraphs>
  <Slides>17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Open Sauce</vt:lpstr>
      <vt:lpstr>Open Sauce Bold</vt:lpstr>
      <vt:lpstr>Agrandir Narrow</vt:lpstr>
      <vt:lpstr>Agrandir Narrow Bold</vt:lpstr>
      <vt:lpstr>Open Sauce Light</vt:lpstr>
      <vt:lpstr>Agrandir Narrow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BA820 Final Presentation</dc:title>
  <cp:lastModifiedBy>Jasmine Gohil</cp:lastModifiedBy>
  <cp:revision>2</cp:revision>
  <dcterms:created xsi:type="dcterms:W3CDTF">2006-08-16T00:00:00Z</dcterms:created>
  <dcterms:modified xsi:type="dcterms:W3CDTF">2024-03-04T14:04:31Z</dcterms:modified>
  <dc:identifier>DAF-aPr-i2o</dc:identifier>
</cp:coreProperties>
</file>